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8" r:id="rId5"/>
  </p:sldMasterIdLst>
  <p:notesMasterIdLst>
    <p:notesMasterId r:id="rId21"/>
  </p:notesMasterIdLst>
  <p:sldIdLst>
    <p:sldId id="256" r:id="rId6"/>
    <p:sldId id="257" r:id="rId7"/>
    <p:sldId id="258" r:id="rId8"/>
    <p:sldId id="260" r:id="rId9"/>
    <p:sldId id="261" r:id="rId10"/>
    <p:sldId id="263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rIUadNcNpUoMuttrTn4BnGwt1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C1BC8-8232-3C48-97D6-113362A53526}" v="3" dt="2026-04-08T17:10:52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096" autoAdjust="0"/>
  </p:normalViewPr>
  <p:slideViewPr>
    <p:cSldViewPr snapToGrid="0">
      <p:cViewPr varScale="1">
        <p:scale>
          <a:sx n="102" d="100"/>
          <a:sy n="102" d="100"/>
        </p:scale>
        <p:origin x="1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 the information above or on the parent guide to update your information. </a:t>
            </a:r>
            <a:endParaRPr dirty="0"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 books! 1 writing journal and 8 reading books will be sent. </a:t>
            </a:r>
            <a:endParaRPr dirty="0"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soon as they are read!</a:t>
            </a:r>
            <a:endParaRPr dirty="0"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8 books are reported, the student will get a certificate! </a:t>
            </a:r>
            <a:endParaRPr dirty="0"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 us on Instagram, Facebook, and Twitter. Send KRN pictures of your Super Readers!</a:t>
            </a:r>
            <a:endParaRPr dirty="0"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 </a:t>
            </a:r>
            <a:endParaRPr dirty="0"/>
          </a:p>
        </p:txBody>
      </p:sp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presentation will discuss book selection, discovery sheets, reporting books, mailings, and frequently asked questions.</a:t>
            </a:r>
            <a:endParaRPr dirty="0"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Kids Read Now provides your child with 9 books. KRN will mail one writing book and 8 of your child’s self-selected books (or grade specific books) . Most students selected books with their teacher in the spring. The program is no cost to families!</a:t>
            </a:r>
            <a:endParaRPr dirty="0"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Kids Read Now will mail you a postcard prior to books arriving. If your school holds a Family Reading Event, you will receive a parent guide which gives all the information you need to know about KRN and their contact information. </a:t>
            </a:r>
            <a:endParaRPr dirty="0"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book has a discovery sheet on the front inside cover. There are four discussion questions and a book code with reporting instructions. </a:t>
            </a:r>
            <a:endParaRPr dirty="0"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Download the KRN app or follow the instructions to report the three-digit book code for each book. </a:t>
            </a:r>
            <a:endParaRPr dirty="0"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one book a week will be automatically mailed to the address KRN has on file.</a:t>
            </a:r>
            <a:endParaRPr dirty="0"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Book delivery times varies based on your local USPS locations. They typically take 10-14 business days. </a:t>
            </a:r>
            <a:endParaRPr dirty="0"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838200" y="3110947"/>
            <a:ext cx="11062252" cy="92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838201" y="4184374"/>
            <a:ext cx="110622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0"/>
          <p:cNvSpPr txBox="1"/>
          <p:nvPr/>
        </p:nvSpPr>
        <p:spPr>
          <a:xfrm>
            <a:off x="9336157" y="65499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1336814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1336814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1500809" y="1499463"/>
            <a:ext cx="98529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6612" y="1175076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6612" y="1930609"/>
            <a:ext cx="5157787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2"/>
          </p:nvPr>
        </p:nvSpPr>
        <p:spPr>
          <a:xfrm>
            <a:off x="6174731" y="1930609"/>
            <a:ext cx="5157787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9788" y="1242802"/>
            <a:ext cx="5157787" cy="65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242802"/>
            <a:ext cx="5183188" cy="65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3"/>
          </p:nvPr>
        </p:nvSpPr>
        <p:spPr>
          <a:xfrm>
            <a:off x="836612" y="1930609"/>
            <a:ext cx="5157787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6174731" y="1930609"/>
            <a:ext cx="5157787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5379309" y="99218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/>
          <p:nvPr/>
        </p:nvSpPr>
        <p:spPr>
          <a:xfrm>
            <a:off x="1250951" y="527498"/>
            <a:ext cx="3932237" cy="152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1250951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5"/>
          <p:cNvSpPr txBox="1"/>
          <p:nvPr/>
        </p:nvSpPr>
        <p:spPr>
          <a:xfrm>
            <a:off x="1250951" y="527498"/>
            <a:ext cx="3932237" cy="152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1250951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>
            <a:off x="5313404" y="987425"/>
            <a:ext cx="604198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3855308" y="1285103"/>
            <a:ext cx="7492141" cy="327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7327556" y="4562475"/>
            <a:ext cx="4019893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 i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>
            <a:spLocks noGrp="1"/>
          </p:cNvSpPr>
          <p:nvPr>
            <p:ph type="pic" idx="2"/>
          </p:nvPr>
        </p:nvSpPr>
        <p:spPr>
          <a:xfrm>
            <a:off x="3521676" y="679623"/>
            <a:ext cx="7833711" cy="518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readnow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838200" y="3110947"/>
            <a:ext cx="11062252" cy="92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VIRTUAL FAMILY READING EVENT</a:t>
            </a:r>
            <a:endParaRPr/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838201" y="4184374"/>
            <a:ext cx="110622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Kids Read Now In-Home Summer Reading Program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6"/>
    </mc:Choice>
    <mc:Fallback xmlns="">
      <p:transition spd="slow" advTm="156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2" descr="A picture containing sitting, table, computer, stan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0060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FAQ 2: What if my contact information changes? 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5558319" y="1106370"/>
            <a:ext cx="663368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		877-536-0130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CHAT 	kidsreadnow.org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   portal.kidsreadnow.org</a:t>
            </a:r>
            <a:endParaRPr dirty="0"/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2"/>
          <p:cNvSpPr txBox="1"/>
          <p:nvPr/>
        </p:nvSpPr>
        <p:spPr>
          <a:xfrm>
            <a:off x="7189505" y="3617418"/>
            <a:ext cx="483485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Kids Read Now books      </a:t>
            </a:r>
            <a:r>
              <a:rPr lang="en-US" sz="32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not forwarded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the post office!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0"/>
    </mc:Choice>
    <mc:Fallback xmlns="">
      <p:transition spd="slow" advTm="243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3" descr="A picture containing child, toy, computer, lapto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525719" y="74828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>
                <a:solidFill>
                  <a:schemeClr val="bg2"/>
                </a:solidFill>
              </a:rPr>
              <a:t>FAQ 3: How many books will my child receive? 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9"/>
    </mc:Choice>
    <mc:Fallback xmlns="">
      <p:transition spd="slow" advTm="1038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FAQ 4: When can I report book codes? </a:t>
            </a:r>
            <a:endParaRPr/>
          </a:p>
        </p:txBody>
      </p:sp>
      <p:grpSp>
        <p:nvGrpSpPr>
          <p:cNvPr id="260" name="Google Shape;260;p14"/>
          <p:cNvGrpSpPr/>
          <p:nvPr/>
        </p:nvGrpSpPr>
        <p:grpSpPr>
          <a:xfrm>
            <a:off x="3936940" y="545310"/>
            <a:ext cx="6409143" cy="6110928"/>
            <a:chOff x="1438069" y="1785365"/>
            <a:chExt cx="4801104" cy="4577710"/>
          </a:xfrm>
        </p:grpSpPr>
        <p:pic>
          <p:nvPicPr>
            <p:cNvPr id="261" name="Google Shape;261;p14"/>
            <p:cNvPicPr preferRelativeResize="0"/>
            <p:nvPr/>
          </p:nvPicPr>
          <p:blipFill rotWithShape="1">
            <a:blip r:embed="rId3">
              <a:alphaModFix/>
            </a:blip>
            <a:srcRect t="-861"/>
            <a:stretch/>
          </p:blipFill>
          <p:spPr>
            <a:xfrm rot="-628146">
              <a:off x="1756434" y="2131367"/>
              <a:ext cx="4164375" cy="3885707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262" name="Google Shape;262;p14"/>
            <p:cNvGrpSpPr/>
            <p:nvPr/>
          </p:nvGrpSpPr>
          <p:grpSpPr>
            <a:xfrm rot="-616357">
              <a:off x="3144747" y="2417239"/>
              <a:ext cx="1517440" cy="2694758"/>
              <a:chOff x="7356937" y="177800"/>
              <a:chExt cx="4089392" cy="7262180"/>
            </a:xfrm>
          </p:grpSpPr>
          <p:pic>
            <p:nvPicPr>
              <p:cNvPr id="263" name="Google Shape;263;p14" descr="A screenshot of a cell phone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361353" y="177800"/>
                <a:ext cx="4084976" cy="72621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14" descr="A screenshot of a cell phone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356937" y="1486891"/>
                <a:ext cx="3905362" cy="41719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0"/>
    </mc:Choice>
    <mc:Fallback xmlns="">
      <p:transition spd="slow" advTm="1141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A person posing for a pictu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49"/>
            <a:ext cx="12192000" cy="656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78111">
            <a:off x="1041473" y="3636739"/>
            <a:ext cx="3167530" cy="24476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1" name="Google Shape;271;p15"/>
          <p:cNvSpPr txBox="1">
            <a:spLocks noGrp="1"/>
          </p:cNvSpPr>
          <p:nvPr>
            <p:ph type="title"/>
          </p:nvPr>
        </p:nvSpPr>
        <p:spPr>
          <a:xfrm>
            <a:off x="887109" y="378410"/>
            <a:ext cx="3706662" cy="160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dirty="0"/>
              <a:t>FAQ 5: What happens if my child reports all 8 books? </a:t>
            </a:r>
            <a:endParaRPr dirty="0"/>
          </a:p>
        </p:txBody>
      </p:sp>
      <p:sp>
        <p:nvSpPr>
          <p:cNvPr id="273" name="Google Shape;273;p15"/>
          <p:cNvSpPr txBox="1"/>
          <p:nvPr/>
        </p:nvSpPr>
        <p:spPr>
          <a:xfrm>
            <a:off x="887108" y="1981199"/>
            <a:ext cx="431119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Confirm reporting in: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Kids Read Now app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Parent portal at </a:t>
            </a:r>
            <a:r>
              <a:rPr lang="en-US" sz="1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portal.KidsReadNow.org</a:t>
            </a: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Call Client Success 877-536-0130 </a:t>
            </a:r>
            <a:endParaRPr dirty="0"/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7451" y="6061069"/>
            <a:ext cx="1286909" cy="530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0"/>
    </mc:Choice>
    <mc:Fallback xmlns="">
      <p:transition spd="slow" advTm="1963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6" descr="A picture containing person, woman, sitting, ma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70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>
            <a:spLocks noGrp="1"/>
          </p:cNvSpPr>
          <p:nvPr>
            <p:ph type="title"/>
          </p:nvPr>
        </p:nvSpPr>
        <p:spPr>
          <a:xfrm>
            <a:off x="887109" y="152809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FAQ 6: How can I engage with the Kids Read Now community? </a:t>
            </a:r>
            <a:endParaRPr dirty="0"/>
          </a:p>
        </p:txBody>
      </p:sp>
      <p:pic>
        <p:nvPicPr>
          <p:cNvPr id="281" name="Google Shape;281;p16" descr="A close up of a keyboa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8486" y="3366745"/>
            <a:ext cx="2540000" cy="70126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 txBox="1"/>
          <p:nvPr/>
        </p:nvSpPr>
        <p:spPr>
          <a:xfrm>
            <a:off x="6454678" y="2477600"/>
            <a:ext cx="52876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@KidsReadNow</a:t>
            </a:r>
            <a:endParaRPr/>
          </a:p>
        </p:txBody>
      </p:sp>
      <p:pic>
        <p:nvPicPr>
          <p:cNvPr id="283" name="Google Shape;28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8"/>
    </mc:Choice>
    <mc:Fallback xmlns="">
      <p:transition spd="slow" advTm="126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7" descr="A picture containing person, yellow, holding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31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7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In Conclusion</a:t>
            </a: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8054236" y="0"/>
            <a:ext cx="4137764" cy="6700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8468139" y="1808922"/>
            <a:ext cx="286247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US: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 Success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877.536.0130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KidsReadNow.org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7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9735" y="4294209"/>
            <a:ext cx="1467845" cy="108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3"/>
    </mc:Choice>
    <mc:Fallback xmlns="">
      <p:transition spd="slow" advTm="1997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" descr="A picture containing person, looking, man, us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668407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An Introduction to Kids Read Now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1235920" y="1875945"/>
            <a:ext cx="329399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Book selection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Discovery sheets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Reporting books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mailing works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FAQ’s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1"/>
    </mc:Choice>
    <mc:Fallback xmlns="">
      <p:transition spd="slow" advTm="134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 descr="A person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334" b="51371"/>
          <a:stretch/>
        </p:blipFill>
        <p:spPr>
          <a:xfrm>
            <a:off x="1464617" y="0"/>
            <a:ext cx="10681425" cy="665226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668407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What is Kids Read Now?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1944677" y="1824596"/>
            <a:ext cx="367888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books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 for by the school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to students enrolled in the program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books forever!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78"/>
    </mc:Choice>
    <mc:Fallback xmlns="">
      <p:transition spd="slow" advTm="245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" descr="A picture containing person, grass, outdoor, bo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853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811094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Kids Read Now Books</a:t>
            </a:r>
            <a:endParaRPr/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>
          <a:blip r:embed="rId6">
            <a:alphaModFix/>
          </a:blip>
          <a:srcRect/>
          <a:stretch/>
        </p:blipFill>
        <p:spPr>
          <a:xfrm rot="712697">
            <a:off x="7872307" y="1002451"/>
            <a:ext cx="3055348" cy="46303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203200" dir="3780000" algn="ctr" rotWithShape="0">
              <a:srgbClr val="000000">
                <a:alpha val="7098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1"/>
    </mc:Choice>
    <mc:Fallback xmlns="">
      <p:transition spd="slow" advTm="134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/>
          <p:nvPr/>
        </p:nvSpPr>
        <p:spPr>
          <a:xfrm>
            <a:off x="0" y="0"/>
            <a:ext cx="12192000" cy="670060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AB6C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Discovery Sheets</a:t>
            </a: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>
          <a:blip r:embed="rId4">
            <a:alphaModFix/>
          </a:blip>
          <a:srcRect/>
          <a:stretch/>
        </p:blipFill>
        <p:spPr>
          <a:xfrm>
            <a:off x="4968240" y="571500"/>
            <a:ext cx="3810000" cy="5715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1905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6976852" y="257285"/>
            <a:ext cx="4701415" cy="993189"/>
          </a:xfrm>
          <a:prstGeom prst="frame">
            <a:avLst>
              <a:gd name="adj1" fmla="val 12500"/>
            </a:avLst>
          </a:prstGeom>
          <a:noFill/>
          <a:ln w="603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1920240" y="2325189"/>
            <a:ext cx="7162800" cy="1971238"/>
          </a:xfrm>
          <a:prstGeom prst="rect">
            <a:avLst/>
          </a:prstGeom>
          <a:noFill/>
          <a:ln w="793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9336996" y="589544"/>
            <a:ext cx="19678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 Code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2621740" y="3280688"/>
            <a:ext cx="19678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4"/>
    </mc:Choice>
    <mc:Fallback xmlns="">
      <p:transition spd="slow" advTm="39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/>
          <p:nvPr/>
        </p:nvSpPr>
        <p:spPr>
          <a:xfrm>
            <a:off x="-1" y="0"/>
            <a:ext cx="12192000" cy="67006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How To Report 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5202740" y="2192061"/>
            <a:ext cx="65395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 		937.576.4086 </a:t>
            </a:r>
            <a:endParaRPr dirty="0"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 		3-digit book code to 576576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(KRNKRN) </a:t>
            </a:r>
            <a:endParaRPr dirty="0"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PORTAL 	</a:t>
            </a:r>
            <a:r>
              <a:rPr lang="en-US" sz="1800" b="1" i="0" u="sng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portal.</a:t>
            </a:r>
            <a:r>
              <a:rPr lang="en-US" sz="1800" b="1" i="0" u="sng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kidsreadnow.org</a:t>
            </a:r>
            <a:r>
              <a:rPr lang="en-US" sz="18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 dirty="0"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	</a:t>
            </a:r>
            <a:endParaRPr dirty="0"/>
          </a:p>
        </p:txBody>
      </p:sp>
      <p:pic>
        <p:nvPicPr>
          <p:cNvPr id="205" name="Google Shape;205;p8"/>
          <p:cNvPicPr preferRelativeResize="0"/>
          <p:nvPr/>
        </p:nvPicPr>
        <p:blipFill>
          <a:blip r:embed="rId4">
            <a:alphaModFix/>
          </a:blip>
          <a:srcRect/>
          <a:stretch/>
        </p:blipFill>
        <p:spPr>
          <a:xfrm rot="-584161">
            <a:off x="1735483" y="1016084"/>
            <a:ext cx="3467914" cy="52018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dist="165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6" name="Google Shape;20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  <a:effectLst>
            <a:outerShdw blurRad="50800" dist="25400" dir="282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 descr="A close up of a sig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7162" y="3073350"/>
            <a:ext cx="1467845" cy="108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1"/>
    </mc:Choice>
    <mc:Fallback xmlns="">
      <p:transition spd="slow" advTm="175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 descr="A close up of a chai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2621" y="0"/>
            <a:ext cx="102993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A hand holding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878" y="0"/>
            <a:ext cx="9055133" cy="69971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How Mailing Works</a:t>
            </a:r>
            <a:endParaRPr/>
          </a:p>
        </p:txBody>
      </p:sp>
      <p:pic>
        <p:nvPicPr>
          <p:cNvPr id="195" name="Google Shape;195;p7" descr="A picture containing photo, different, many, refrigerat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7999" y="2316480"/>
            <a:ext cx="8737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9"/>
    </mc:Choice>
    <mc:Fallback xmlns="">
      <p:transition spd="slow" advTm="12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226" name="Google Shape;226;p10" descr="A yellow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0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"/>
    </mc:Choice>
    <mc:Fallback xmlns="">
      <p:transition spd="slow" advTm="154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FAQ 1: When Will The Next Book Be Mailed?</a:t>
            </a:r>
            <a:endParaRPr/>
          </a:p>
        </p:txBody>
      </p:sp>
      <p:sp>
        <p:nvSpPr>
          <p:cNvPr id="234" name="Google Shape;234;p11"/>
          <p:cNvSpPr txBox="1"/>
          <p:nvPr/>
        </p:nvSpPr>
        <p:spPr>
          <a:xfrm>
            <a:off x="7654071" y="1997839"/>
            <a:ext cx="3839266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  <a:sym typeface="Calibri"/>
              </a:rPr>
              <a:t>Approximately 1 book mailed per week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Books are…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Heat-sealed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Mailed via USPS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your mailbox within </a:t>
            </a:r>
            <a:b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10-14 business days!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1" descr="A group of people in a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8380" y="1436915"/>
            <a:ext cx="4190113" cy="433822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6" name="Google Shape;236;p11" descr="A person preparing food in a kitch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7817" y="2519777"/>
            <a:ext cx="2686450" cy="358193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07"/>
    </mc:Choice>
    <mc:Fallback xmlns="">
      <p:transition spd="slow" advTm="1830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heme/theme1.xml><?xml version="1.0" encoding="utf-8"?>
<a:theme xmlns:a="http://schemas.openxmlformats.org/drawingml/2006/main" name="Office Theme">
  <a:themeElements>
    <a:clrScheme name="KRN 2019">
      <a:dk1>
        <a:srgbClr val="000000"/>
      </a:dk1>
      <a:lt1>
        <a:srgbClr val="FFFFFF"/>
      </a:lt1>
      <a:dk2>
        <a:srgbClr val="192F3B"/>
      </a:dk2>
      <a:lt2>
        <a:srgbClr val="F3BA2A"/>
      </a:lt2>
      <a:accent1>
        <a:srgbClr val="EB9435"/>
      </a:accent1>
      <a:accent2>
        <a:srgbClr val="96AB44"/>
      </a:accent2>
      <a:accent3>
        <a:srgbClr val="2BB1BF"/>
      </a:accent3>
      <a:accent4>
        <a:srgbClr val="F3BA2A"/>
      </a:accent4>
      <a:accent5>
        <a:srgbClr val="E15B30"/>
      </a:accent5>
      <a:accent6>
        <a:srgbClr val="192E3A"/>
      </a:accent6>
      <a:hlink>
        <a:srgbClr val="2BB1BF"/>
      </a:hlink>
      <a:folHlink>
        <a:srgbClr val="26A0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ib_x002d_YesNoMaybe xmlns="551dbef8-797b-42b2-aa36-ef51f8cd3cae">NO</Leib_x002d_YesNoMaybe>
    <lcf76f155ced4ddcb4097134ff3c332f xmlns="551dbef8-797b-42b2-aa36-ef51f8cd3cae">
      <Terms xmlns="http://schemas.microsoft.com/office/infopath/2007/PartnerControls"/>
    </lcf76f155ced4ddcb4097134ff3c332f>
    <TaxCatchAll xmlns="3c60c970-69d8-4075-a6c9-9a047d3e3c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891252A0E6B45B200F5A74691C2C5" ma:contentTypeVersion="20" ma:contentTypeDescription="Create a new document." ma:contentTypeScope="" ma:versionID="ec6ee348c4a97956aa8df062b6f10c1c">
  <xsd:schema xmlns:xsd="http://www.w3.org/2001/XMLSchema" xmlns:xs="http://www.w3.org/2001/XMLSchema" xmlns:p="http://schemas.microsoft.com/office/2006/metadata/properties" xmlns:ns2="551dbef8-797b-42b2-aa36-ef51f8cd3cae" xmlns:ns3="3c60c970-69d8-4075-a6c9-9a047d3e3c74" targetNamespace="http://schemas.microsoft.com/office/2006/metadata/properties" ma:root="true" ma:fieldsID="2884a934e24d280f0f2a38282426bd8b" ns2:_="" ns3:_="">
    <xsd:import namespace="551dbef8-797b-42b2-aa36-ef51f8cd3cae"/>
    <xsd:import namespace="3c60c970-69d8-4075-a6c9-9a047d3e3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eib_x002d_YesNoMayb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dbef8-797b-42b2-aa36-ef51f8cd3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eib_x002d_YesNoMaybe" ma:index="21" nillable="true" ma:displayName="Leib -Yes No Maybe" ma:default="NO" ma:description="Leib's assesment" ma:format="Dropdown" ma:internalName="Leib_x002d_YesNoMaybe">
      <xsd:simpleType>
        <xsd:union memberTypes="dms:Text">
          <xsd:simpleType>
            <xsd:restriction base="dms:Choice">
              <xsd:enumeration value="YES"/>
              <xsd:enumeration value="NO"/>
              <xsd:enumeration value="Maybe"/>
            </xsd:restriction>
          </xsd:simpleType>
        </xsd:un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2097dd0-f4ae-4542-80ef-6503db6f14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0c970-69d8-4075-a6c9-9a047d3e3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7bc2236-2bcb-4bcf-bf4f-94166d59361e}" ma:internalName="TaxCatchAll" ma:showField="CatchAllData" ma:web="3c60c970-69d8-4075-a6c9-9a047d3e3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73F1AC-3D89-4E6F-9F42-FAF10B5B350F}">
  <ds:schemaRefs>
    <ds:schemaRef ds:uri="http://www.w3.org/XML/1998/namespace"/>
    <ds:schemaRef ds:uri="551dbef8-797b-42b2-aa36-ef51f8cd3ca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3c60c970-69d8-4075-a6c9-9a047d3e3c7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A03D62D-0D8B-449F-8045-217BBA3902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299220-11BC-4541-8DF4-D9541B60A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dbef8-797b-42b2-aa36-ef51f8cd3cae"/>
    <ds:schemaRef ds:uri="3c60c970-69d8-4075-a6c9-9a047d3e3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504</Words>
  <Application>Microsoft Macintosh PowerPoint</Application>
  <PresentationFormat>Widescreen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Noto Sans Symbols</vt:lpstr>
      <vt:lpstr>Times New Roman</vt:lpstr>
      <vt:lpstr>Office Theme</vt:lpstr>
      <vt:lpstr>Custom Design</vt:lpstr>
      <vt:lpstr>VIRTUAL FAMILY READING EVENT</vt:lpstr>
      <vt:lpstr>An Introduction to Kids Read Now</vt:lpstr>
      <vt:lpstr>What is Kids Read Now?</vt:lpstr>
      <vt:lpstr>Kids Read Now Books</vt:lpstr>
      <vt:lpstr>Discovery Sheets</vt:lpstr>
      <vt:lpstr>How To Report </vt:lpstr>
      <vt:lpstr>How Mailing Works</vt:lpstr>
      <vt:lpstr>PowerPoint Presentation</vt:lpstr>
      <vt:lpstr>FAQ 1: When Will The Next Book Be Mailed?</vt:lpstr>
      <vt:lpstr>FAQ 2: What if my contact information changes? </vt:lpstr>
      <vt:lpstr>FAQ 3: How many books will my child receive? </vt:lpstr>
      <vt:lpstr>FAQ 4: When can I report book codes? </vt:lpstr>
      <vt:lpstr>FAQ 5: What happens if my child reports all 8 books? </vt:lpstr>
      <vt:lpstr>FAQ 6: How can I engage with the Kids Read Now community? </vt:lpstr>
      <vt:lpstr>In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FAMILY READING EVENT</dc:title>
  <dc:creator>Hank Brownlee</dc:creator>
  <cp:lastModifiedBy>Christina Brownlee</cp:lastModifiedBy>
  <cp:revision>3</cp:revision>
  <dcterms:created xsi:type="dcterms:W3CDTF">2019-07-30T14:06:13Z</dcterms:created>
  <dcterms:modified xsi:type="dcterms:W3CDTF">2026-04-08T17:15:52Z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0x01010081B891252A0E6B45B200F5A74691C2C5</vt:lpwstr>
  </property>
</Properties>
</file>